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effectLst/>
              </a:rPr>
              <a:t>«использование </a:t>
            </a:r>
            <a:r>
              <a:rPr lang="ru-RU" sz="3200" dirty="0">
                <a:effectLst/>
              </a:rPr>
              <a:t>Метафорических </a:t>
            </a:r>
            <a:r>
              <a:rPr lang="ru-RU" sz="3200" dirty="0" smtClean="0">
                <a:effectLst/>
              </a:rPr>
              <a:t>ассоциативных </a:t>
            </a:r>
            <a:r>
              <a:rPr lang="ru-RU" sz="3200" dirty="0">
                <a:effectLst/>
              </a:rPr>
              <a:t>карт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в </a:t>
            </a:r>
            <a:r>
              <a:rPr lang="ru-RU" sz="3200" dirty="0">
                <a:effectLst/>
              </a:rPr>
              <a:t>работе с </a:t>
            </a:r>
            <a:r>
              <a:rPr lang="ru-RU" sz="3200" dirty="0" smtClean="0">
                <a:effectLst/>
              </a:rPr>
              <a:t>детьми и  </a:t>
            </a:r>
            <a:r>
              <a:rPr lang="ru-RU" sz="3200" dirty="0">
                <a:effectLst/>
              </a:rPr>
              <a:t>взрослыми »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Презентацию </a:t>
            </a:r>
            <a:r>
              <a:rPr lang="ru-RU" dirty="0" smtClean="0"/>
              <a:t>подготовила </a:t>
            </a:r>
            <a:r>
              <a:rPr lang="ru-RU" dirty="0"/>
              <a:t>: </a:t>
            </a:r>
            <a:r>
              <a:rPr lang="ru-RU" dirty="0" smtClean="0"/>
              <a:t>педагог-психолог 2-категории</a:t>
            </a:r>
          </a:p>
          <a:p>
            <a:r>
              <a:rPr lang="ru-RU" dirty="0" smtClean="0"/>
              <a:t> ГУО </a:t>
            </a:r>
            <a:r>
              <a:rPr lang="ru-RU" dirty="0"/>
              <a:t>« </a:t>
            </a:r>
            <a:r>
              <a:rPr lang="ru-RU" dirty="0" smtClean="0"/>
              <a:t>Ясли-сад №9 </a:t>
            </a:r>
            <a:r>
              <a:rPr lang="ru-RU" dirty="0" err="1" smtClean="0"/>
              <a:t>г.Пружаны</a:t>
            </a:r>
            <a:r>
              <a:rPr lang="ru-RU" dirty="0" smtClean="0"/>
              <a:t>» </a:t>
            </a:r>
            <a:r>
              <a:rPr lang="ru-RU" dirty="0" err="1" smtClean="0"/>
              <a:t>О.В.Техан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2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</a:p>
          <a:p>
            <a:pPr marL="0" indent="0" algn="ctr">
              <a:buNone/>
            </a:pPr>
            <a:r>
              <a:rPr lang="ru-RU" sz="4800" dirty="0" smtClean="0"/>
              <a:t>Успешной работы!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41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История появления МАК (метафорических ассоциативных карт)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 Метафорическим ассоциативным картам </a:t>
            </a:r>
            <a:r>
              <a:rPr lang="ru-RU" sz="2000" dirty="0" smtClean="0"/>
              <a:t>уже 45</a:t>
            </a:r>
            <a:r>
              <a:rPr lang="ru-RU" sz="2000" dirty="0"/>
              <a:t> лет – в 1975 году канадский искусствовед и художник Эли </a:t>
            </a:r>
            <a:r>
              <a:rPr lang="ru-RU" sz="2000" dirty="0" err="1"/>
              <a:t>Раман</a:t>
            </a:r>
            <a:r>
              <a:rPr lang="ru-RU" sz="2000" dirty="0"/>
              <a:t>, желая вынести искусство из галерей и приблизить его к людям, создал первую колоду карт под названием «О</a:t>
            </a:r>
            <a:r>
              <a:rPr lang="ru-RU" sz="2000" dirty="0" smtClean="0"/>
              <a:t>». </a:t>
            </a:r>
            <a:r>
              <a:rPr lang="ru-RU" sz="2000" dirty="0"/>
              <a:t>В 1983 году психотерапевт </a:t>
            </a:r>
            <a:r>
              <a:rPr lang="ru-RU" sz="2000" dirty="0" err="1"/>
              <a:t>Моритц</a:t>
            </a:r>
            <a:r>
              <a:rPr lang="ru-RU" sz="2000" dirty="0"/>
              <a:t> </a:t>
            </a:r>
            <a:r>
              <a:rPr lang="ru-RU" sz="2000" dirty="0" err="1"/>
              <a:t>Эгетмейер</a:t>
            </a:r>
            <a:r>
              <a:rPr lang="ru-RU" sz="2000" dirty="0"/>
              <a:t>, разглядел в картах «О» столь долго искомый инструмент, с помощью которого возможно подтолкнуть клиента к откровенному разговору о себе и своих проблемах . Неожиданно </a:t>
            </a:r>
            <a:r>
              <a:rPr lang="ru-RU" sz="2000" dirty="0" err="1"/>
              <a:t>Моритцу</a:t>
            </a:r>
            <a:r>
              <a:rPr lang="ru-RU" sz="2000" dirty="0"/>
              <a:t> </a:t>
            </a:r>
            <a:r>
              <a:rPr lang="ru-RU" sz="2000" dirty="0" err="1"/>
              <a:t>Эгетмейеру</a:t>
            </a:r>
            <a:r>
              <a:rPr lang="ru-RU" sz="2000" dirty="0"/>
              <a:t> пришла в голову мысль сопровождать картинки историями, чтобы облегчить освоение публикой совершенно нового вида игр. Эта идея явилась толчком, который позже привел к созданию «Саги» (SAGA) — второй колоды метафорических ассоциативных карт.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64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3737" y="783770"/>
            <a:ext cx="10058400" cy="1920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Сегодня карты переведены на многие языки, в том числе и на русский, а кроме них существует </a:t>
            </a:r>
            <a:r>
              <a:rPr lang="ru-RU" sz="2000" dirty="0" smtClean="0"/>
              <a:t>множество</a:t>
            </a:r>
            <a:r>
              <a:rPr lang="ru-RU" sz="2000" dirty="0"/>
              <a:t> уникальных карточных колод, которые могут использоваться, как сами по себе, так и в любых комбинациях с любыми другими колодами ассоциативных карт. Благодаря </a:t>
            </a:r>
            <a:r>
              <a:rPr lang="ru-RU" sz="2000" dirty="0" err="1"/>
              <a:t>Моритцу</a:t>
            </a:r>
            <a:r>
              <a:rPr lang="ru-RU" sz="2000" dirty="0"/>
              <a:t> </a:t>
            </a:r>
            <a:r>
              <a:rPr lang="ru-RU" sz="2000" dirty="0" err="1"/>
              <a:t>Э</a:t>
            </a:r>
            <a:r>
              <a:rPr lang="ru-RU" sz="2000" dirty="0" err="1" smtClean="0"/>
              <a:t>гетмейеру</a:t>
            </a:r>
            <a:r>
              <a:rPr lang="ru-RU" sz="2000" dirty="0" smtClean="0"/>
              <a:t> </a:t>
            </a:r>
            <a:r>
              <a:rPr lang="ru-RU" sz="2000" dirty="0"/>
              <a:t>карты распространились по всему миру и завоевывают все новых и новых поклонников.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1032" name="Picture 8" descr="Картинки по запросу &quot;метафорические карты в работе с детьм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6" y="2704011"/>
            <a:ext cx="5840277" cy="35135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2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 в работе психолога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Метафорические ассоциативные карты (МАК), или проективные карты) – это не гадание и не волшебство. Это – проективная психологическая методика, эффективный инструмент в руках профессионального </a:t>
            </a:r>
            <a:r>
              <a:rPr lang="ru-RU" sz="2000" dirty="0" smtClean="0"/>
              <a:t>психолога. </a:t>
            </a:r>
            <a:r>
              <a:rPr lang="ru-RU" sz="2000" dirty="0"/>
              <a:t>У метафорических карт нет определенных значений, как в Таро. Здесь важно личное видение каждого клиента, его ассоциативный ряд, мысли, ощущения и чувства, которые вызывает изображение на выбранной карте. Одну и ту же карту разные клиенты воспринимают абсолютно по-разному, каждый видит в ней что-то свое, важное непосредственно для него на данном жизненном этапе. Анализ именно этой информации помогает найти причины происходящих с человеком событий и скорректировать ситуацию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83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Преимущества МАК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3120"/>
            <a:ext cx="6287589" cy="39319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Универсальность </a:t>
            </a:r>
            <a:r>
              <a:rPr lang="ru-RU" sz="2400" dirty="0"/>
              <a:t>и простота </a:t>
            </a:r>
            <a:endParaRPr lang="ru-RU" sz="2400" dirty="0" smtClean="0"/>
          </a:p>
          <a:p>
            <a:r>
              <a:rPr lang="ru-RU" sz="2400" dirty="0" smtClean="0"/>
              <a:t>Мягкость</a:t>
            </a:r>
            <a:r>
              <a:rPr lang="ru-RU" sz="2400" dirty="0"/>
              <a:t>, комфорт и </a:t>
            </a:r>
            <a:r>
              <a:rPr lang="ru-RU" sz="2400" dirty="0" smtClean="0"/>
              <a:t>безопасность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Сниженное сопротивление </a:t>
            </a:r>
            <a:endParaRPr lang="ru-RU" sz="2400" dirty="0" smtClean="0"/>
          </a:p>
          <a:p>
            <a:r>
              <a:rPr lang="ru-RU" sz="2400" dirty="0" smtClean="0"/>
              <a:t>Быстрота </a:t>
            </a:r>
            <a:r>
              <a:rPr lang="ru-RU" sz="2400" dirty="0"/>
              <a:t>и глубина диагностики </a:t>
            </a:r>
            <a:endParaRPr lang="ru-RU" sz="2400" dirty="0" smtClean="0"/>
          </a:p>
          <a:p>
            <a:r>
              <a:rPr lang="ru-RU" sz="2400" dirty="0" smtClean="0"/>
              <a:t>Терапевтический </a:t>
            </a:r>
            <a:r>
              <a:rPr lang="ru-RU" sz="2400" dirty="0"/>
              <a:t>эффект и </a:t>
            </a:r>
            <a:r>
              <a:rPr lang="ru-RU" sz="2400" dirty="0" smtClean="0"/>
              <a:t>уникальный </a:t>
            </a:r>
            <a:r>
              <a:rPr lang="ru-RU" sz="2400" dirty="0"/>
              <a:t>способ выхода из ситуации </a:t>
            </a:r>
            <a:endParaRPr lang="ru-RU" sz="2400" dirty="0" smtClean="0"/>
          </a:p>
          <a:p>
            <a:r>
              <a:rPr lang="ru-RU" sz="2400" dirty="0" smtClean="0"/>
              <a:t>Моделирование </a:t>
            </a:r>
            <a:r>
              <a:rPr lang="ru-RU" sz="2400" dirty="0"/>
              <a:t>будущего</a:t>
            </a:r>
            <a:endParaRPr lang="ru-RU" sz="2400" dirty="0"/>
          </a:p>
        </p:txBody>
      </p:sp>
      <p:pic>
        <p:nvPicPr>
          <p:cNvPr id="2054" name="Picture 6" descr="https://encrypted-tbn0.gstatic.com/images?q=tbn%3AANd9GcTZx9PGpJC1bpGJpBGlxF0v4yNY_ShkGRzrmDHEAcanR7WRbPl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18" y="2014194"/>
            <a:ext cx="4476536" cy="36681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2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8195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Как проходят сеансы с использованием МАК?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10788"/>
            <a:ext cx="10058400" cy="4807131"/>
          </a:xfrm>
        </p:spPr>
        <p:txBody>
          <a:bodyPr>
            <a:normAutofit/>
          </a:bodyPr>
          <a:lstStyle/>
          <a:p>
            <a:r>
              <a:rPr lang="ru-RU" dirty="0" smtClean="0"/>
              <a:t>Клиент </a:t>
            </a:r>
            <a:r>
              <a:rPr lang="ru-RU" dirty="0"/>
              <a:t>и </a:t>
            </a:r>
            <a:r>
              <a:rPr lang="ru-RU" dirty="0" smtClean="0"/>
              <a:t>психолог </a:t>
            </a:r>
            <a:r>
              <a:rPr lang="ru-RU" dirty="0"/>
              <a:t>обсуждают ситуацию, выясняют цель работы, формируют запрос.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: «Я хотел бы избавиться от страха одиночества и начать жить полноценной жизнью»; «У меня очень большая обида на отца. Как мне ее отпустить?»; </a:t>
            </a:r>
            <a:r>
              <a:rPr lang="ru-RU" dirty="0" smtClean="0"/>
              <a:t>«Я постоянно кричу на детей. Как научится сдерживаться?» </a:t>
            </a:r>
            <a:r>
              <a:rPr lang="ru-RU" dirty="0"/>
              <a:t>и т.д. </a:t>
            </a:r>
            <a:endParaRPr lang="ru-RU" dirty="0" smtClean="0"/>
          </a:p>
          <a:p>
            <a:r>
              <a:rPr lang="ru-RU" dirty="0" smtClean="0"/>
              <a:t>Начинается </a:t>
            </a:r>
            <a:r>
              <a:rPr lang="ru-RU" dirty="0"/>
              <a:t>работа по методике, предложенной </a:t>
            </a:r>
            <a:r>
              <a:rPr lang="ru-RU" dirty="0" smtClean="0"/>
              <a:t>психологом. </a:t>
            </a:r>
            <a:r>
              <a:rPr lang="ru-RU" dirty="0"/>
              <a:t>Клиент вытаскивает в открытую или вслепую карты и рассказывает, что он на них видит, что чувствует в этот момент. </a:t>
            </a:r>
            <a:r>
              <a:rPr lang="ru-RU" dirty="0" smtClean="0"/>
              <a:t>Психолог </a:t>
            </a:r>
            <a:r>
              <a:rPr lang="ru-RU" dirty="0"/>
              <a:t>слушает очень внимательно и задает нужные уточняющие вопросы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Клиент </a:t>
            </a:r>
            <a:r>
              <a:rPr lang="ru-RU" dirty="0"/>
              <a:t>и </a:t>
            </a:r>
            <a:r>
              <a:rPr lang="ru-RU" dirty="0" smtClean="0"/>
              <a:t>психолог </a:t>
            </a:r>
            <a:r>
              <a:rPr lang="ru-RU" dirty="0"/>
              <a:t>обсуждают и анализируют то, что было увидено на картинке. Проводят параллели с реальной жизнью клиента, устанавливают причинно-следственные связи. </a:t>
            </a:r>
            <a:r>
              <a:rPr lang="ru-RU" dirty="0" smtClean="0"/>
              <a:t>Психолог </a:t>
            </a:r>
            <a:r>
              <a:rPr lang="ru-RU" dirty="0"/>
              <a:t>сопровождает клиента на пути к решению его вопроса. Клиент самостоятельно ищет вариант выхода из ситуации, осознает свой ресурс, отмечает для себя первые шаги для достижения цели.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94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Какие сложности помогает преодолеть работа с Метафорическими ассоциативными картами?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737359"/>
            <a:ext cx="10058400" cy="44674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Проблемы </a:t>
            </a:r>
            <a:r>
              <a:rPr lang="ru-RU" sz="2400" dirty="0"/>
              <a:t>в личной </a:t>
            </a:r>
            <a:r>
              <a:rPr lang="ru-RU" sz="2400" dirty="0" smtClean="0"/>
              <a:t>жизни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Проблемы детско-родительских и семейных </a:t>
            </a:r>
            <a:r>
              <a:rPr lang="ru-RU" sz="2400" dirty="0" smtClean="0"/>
              <a:t>отношений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Межличностные и </a:t>
            </a:r>
            <a:r>
              <a:rPr lang="ru-RU" sz="2400" dirty="0" err="1"/>
              <a:t>внутриличностные</a:t>
            </a:r>
            <a:r>
              <a:rPr lang="ru-RU" sz="2400" dirty="0"/>
              <a:t> конфликты </a:t>
            </a:r>
            <a:endParaRPr lang="ru-RU" sz="2400" dirty="0" smtClean="0"/>
          </a:p>
          <a:p>
            <a:r>
              <a:rPr lang="ru-RU" sz="2400" dirty="0" smtClean="0"/>
              <a:t>Страхи </a:t>
            </a:r>
          </a:p>
          <a:p>
            <a:r>
              <a:rPr lang="ru-RU" sz="2400" dirty="0" smtClean="0"/>
              <a:t>Обида</a:t>
            </a:r>
            <a:r>
              <a:rPr lang="ru-RU" sz="2400" dirty="0"/>
              <a:t>, чувство вины </a:t>
            </a:r>
            <a:endParaRPr lang="ru-RU" sz="2400" dirty="0" smtClean="0"/>
          </a:p>
          <a:p>
            <a:r>
              <a:rPr lang="ru-RU" sz="2400" dirty="0" smtClean="0"/>
              <a:t>Неуверенность </a:t>
            </a:r>
            <a:r>
              <a:rPr lang="ru-RU" sz="2400" dirty="0"/>
              <a:t>в </a:t>
            </a:r>
            <a:r>
              <a:rPr lang="ru-RU" sz="2400" dirty="0" smtClean="0"/>
              <a:t>себе</a:t>
            </a:r>
          </a:p>
          <a:p>
            <a:r>
              <a:rPr lang="ru-RU" sz="2400" dirty="0" smtClean="0"/>
              <a:t> Зависимости</a:t>
            </a:r>
          </a:p>
          <a:p>
            <a:r>
              <a:rPr lang="ru-RU" sz="2400" dirty="0" smtClean="0"/>
              <a:t>Стресс</a:t>
            </a:r>
            <a:r>
              <a:rPr lang="ru-RU" sz="2400" dirty="0"/>
              <a:t>, патологическая усталость </a:t>
            </a:r>
            <a:endParaRPr lang="ru-RU" sz="2400" dirty="0" smtClean="0"/>
          </a:p>
          <a:p>
            <a:r>
              <a:rPr lang="ru-RU" sz="2400" dirty="0" smtClean="0"/>
              <a:t>Проблемы </a:t>
            </a:r>
            <a:r>
              <a:rPr lang="ru-RU" sz="2400" dirty="0"/>
              <a:t>во взаимоотношениях в коллективе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8421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МАК, используемые в работе с детьми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Сказочные </a:t>
            </a:r>
            <a:r>
              <a:rPr lang="ru-RU" dirty="0"/>
              <a:t>МАК: Сага (за исключением некоторых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карт), Мифы, Мастер сказок.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Портретные МАК: </a:t>
            </a:r>
            <a:r>
              <a:rPr lang="ru-RU" dirty="0" err="1"/>
              <a:t>Персонита</a:t>
            </a:r>
            <a:r>
              <a:rPr lang="ru-RU" dirty="0"/>
              <a:t>, Персона, Роботы,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Аниби</a:t>
            </a:r>
            <a:r>
              <a:rPr lang="ru-RU" dirty="0"/>
              <a:t>, Дитя и зверь, Дерево как образ человека,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Семейка </a:t>
            </a:r>
            <a:r>
              <a:rPr lang="ru-RU" dirty="0" err="1"/>
              <a:t>Гномс</a:t>
            </a:r>
            <a:r>
              <a:rPr lang="ru-RU" dirty="0"/>
              <a:t>, Тотем, Тотемные животные, </a:t>
            </a:r>
            <a:r>
              <a:rPr lang="ru-RU" dirty="0" smtClean="0"/>
              <a:t>Характер</a:t>
            </a:r>
          </a:p>
          <a:p>
            <a:pPr marL="0" indent="0">
              <a:buNone/>
            </a:pPr>
            <a:r>
              <a:rPr lang="ru-RU" dirty="0" smtClean="0"/>
              <a:t> и Личность</a:t>
            </a:r>
            <a:r>
              <a:rPr lang="ru-RU" dirty="0"/>
              <a:t>, Лица.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Сюжетные и специальные МАК: </a:t>
            </a:r>
            <a:r>
              <a:rPr lang="ru-RU" dirty="0" smtClean="0"/>
              <a:t> </a:t>
            </a:r>
            <a:r>
              <a:rPr lang="ru-RU" dirty="0"/>
              <a:t>Из сундука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прошлого, Кнуты и пряники, </a:t>
            </a:r>
            <a:r>
              <a:rPr lang="ru-RU" dirty="0" err="1"/>
              <a:t>Тинейджеры</a:t>
            </a:r>
            <a:r>
              <a:rPr lang="ru-RU" dirty="0"/>
              <a:t>, </a:t>
            </a:r>
            <a:r>
              <a:rPr lang="ru-RU" dirty="0" err="1"/>
              <a:t>Ежкины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сказки, Окна и двери, Пути-Дороги, </a:t>
            </a:r>
            <a:r>
              <a:rPr lang="ru-RU" dirty="0" err="1" smtClean="0"/>
              <a:t>Экко</a:t>
            </a:r>
            <a:r>
              <a:rPr lang="ru-RU" dirty="0" smtClean="0"/>
              <a:t>, </a:t>
            </a:r>
            <a:r>
              <a:rPr lang="ru-RU" dirty="0"/>
              <a:t>Цвета 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чувства, </a:t>
            </a:r>
            <a:r>
              <a:rPr lang="ru-RU" dirty="0" err="1" smtClean="0"/>
              <a:t>Диксит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4. Ресурсные МАК: Источник, Я и все-все-все, Жизнь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чудо, Мой верный путь.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386" y="2332977"/>
            <a:ext cx="3892823" cy="3472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03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Преимущества </a:t>
            </a:r>
            <a:r>
              <a:rPr lang="ru-RU" sz="4000" dirty="0"/>
              <a:t>применения МАК при работе с детьми: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337" y="2103120"/>
            <a:ext cx="6871063" cy="39319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Карты воспринимаются как игра, а игровой формат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снижает напряжение и тревожность.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2. С помощью карт проще удовлетворить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любопытство ребенка, и это тоже снижает тревожность.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Легко установить контакт. Для начала, взрослый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 может с помощью карты рассказать о себе, а потом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дать такую возможность ребенку.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4. Облегчает диагностику и дальнейшую работу.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5. Опираясь на карту, ребенку легче рассказать о своих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эмоциях и переживаниях.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6. МАК развивают эмоциональный интеллект ребенка.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7. МАК развивают творческую составляющую.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8. Сокращают время сессии.</a:t>
            </a:r>
            <a:endParaRPr lang="ru-RU" dirty="0"/>
          </a:p>
        </p:txBody>
      </p:sp>
      <p:pic>
        <p:nvPicPr>
          <p:cNvPr id="3078" name="Picture 6" descr="Картинки по запросу &quot;монстрики чувств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667" y="2402205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5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132</TotalTime>
  <Words>830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Савон</vt:lpstr>
      <vt:lpstr>«использование Метафорических ассоциативных карт  в работе с детьми и  взрослыми »  </vt:lpstr>
      <vt:lpstr>История появления МАК (метафорических ассоциативных карт)</vt:lpstr>
      <vt:lpstr>Презентация PowerPoint</vt:lpstr>
      <vt:lpstr>МАК в работе психолога</vt:lpstr>
      <vt:lpstr>Преимущества МАК  </vt:lpstr>
      <vt:lpstr>Как проходят сеансы с использованием МАК? </vt:lpstr>
      <vt:lpstr>Какие сложности помогает преодолеть работа с Метафорическими ассоциативными картами? </vt:lpstr>
      <vt:lpstr>МАК, используемые в работе с детьми</vt:lpstr>
      <vt:lpstr> Преимущества применения МАК при работе с детьми: 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Метафорических ассоциативных карт в работе с детьми и  взрослыми »</dc:title>
  <dc:creator>Александр Тёхан</dc:creator>
  <cp:lastModifiedBy>Александр Тёхан</cp:lastModifiedBy>
  <cp:revision>10</cp:revision>
  <dcterms:created xsi:type="dcterms:W3CDTF">2020-02-19T15:33:03Z</dcterms:created>
  <dcterms:modified xsi:type="dcterms:W3CDTF">2020-02-19T17:45:08Z</dcterms:modified>
</cp:coreProperties>
</file>